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7" r:id="rId2"/>
    <p:sldId id="268" r:id="rId3"/>
    <p:sldId id="269" r:id="rId4"/>
    <p:sldId id="272" r:id="rId5"/>
    <p:sldId id="273" r:id="rId6"/>
    <p:sldId id="285" r:id="rId7"/>
    <p:sldId id="288" r:id="rId8"/>
    <p:sldId id="260" r:id="rId9"/>
    <p:sldId id="283" r:id="rId10"/>
    <p:sldId id="261" r:id="rId11"/>
    <p:sldId id="290" r:id="rId12"/>
    <p:sldId id="277" r:id="rId13"/>
    <p:sldId id="278" r:id="rId14"/>
    <p:sldId id="284" r:id="rId15"/>
    <p:sldId id="291" r:id="rId16"/>
    <p:sldId id="267" r:id="rId17"/>
    <p:sldId id="292" r:id="rId1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CC5E8"/>
    <a:srgbClr val="5E84BB"/>
    <a:srgbClr val="031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2B9F3CE-1908-4D2E-85D0-FE6A66143FD6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1E4BDFAC-B98A-4762-8A14-EC5F0A7B87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014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325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38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3174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4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5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93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90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179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531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603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2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497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826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A632C-4F80-4348-9924-5C4B3B1D78B3}" type="datetimeFigureOut">
              <a:rPr lang="he-IL" smtClean="0"/>
              <a:t>כ"א/חשון/תשפ"ו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AECD55-BEB8-4B67-92FE-BF5AF1C974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253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097280" rtl="1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r" defTabSz="1097280" rtl="1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r" defTabSz="1097280" rtl="1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Card Fraud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Shogan Tanya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Nov 2025 , Class DS20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725EE3-5062-502F-21A6-6AE92FE30AA9}"/>
              </a:ext>
            </a:extLst>
          </p:cNvPr>
          <p:cNvSpPr/>
          <p:nvPr/>
        </p:nvSpPr>
        <p:spPr>
          <a:xfrm>
            <a:off x="11586117" y="7515922"/>
            <a:ext cx="3044283" cy="69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"/>
    </mc:Choice>
    <mc:Fallback>
      <p:transition spd="slow" advTm="41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/>
              <a:t>	Handling Class Imbalance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C83C4-4426-1ADE-D365-CC366FD4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800" y="1813575"/>
            <a:ext cx="5203688" cy="36309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A091FF-ED64-3A00-C80B-6159E4203B55}"/>
              </a:ext>
            </a:extLst>
          </p:cNvPr>
          <p:cNvSpPr txBox="1"/>
          <p:nvPr/>
        </p:nvSpPr>
        <p:spPr>
          <a:xfrm>
            <a:off x="1145026" y="1813575"/>
            <a:ext cx="69225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Compared </a:t>
            </a:r>
            <a:r>
              <a:rPr lang="en-US" b="1" dirty="0"/>
              <a:t>4 resampling strategies</a:t>
            </a:r>
            <a:r>
              <a:rPr lang="en-US" dirty="0"/>
              <a:t> to address class imbalance: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Random </a:t>
            </a:r>
            <a:r>
              <a:rPr lang="en-US" sz="1600" b="1" dirty="0" err="1"/>
              <a:t>OverSampling</a:t>
            </a:r>
            <a:r>
              <a:rPr lang="en-US" sz="1600" b="1" dirty="0"/>
              <a:t> (ROS)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Random </a:t>
            </a:r>
            <a:r>
              <a:rPr lang="en-US" sz="1600" b="1" dirty="0" err="1"/>
              <a:t>UnderSampling</a:t>
            </a:r>
            <a:r>
              <a:rPr lang="en-US" sz="1600" b="1" dirty="0"/>
              <a:t> (RUS)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SMOTE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SMOTETomek</a:t>
            </a:r>
            <a:r>
              <a:rPr lang="en-US" sz="1600" dirty="0"/>
              <a:t> 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Final Choice: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SMOTE</a:t>
            </a:r>
            <a:r>
              <a:rPr lang="en-US" i="1" dirty="0"/>
              <a:t> applied before model training and fine-tuning.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i="1" dirty="0"/>
              <a:t>SOMETomek not selected because of slow performance</a:t>
            </a:r>
            <a:endParaRPr 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A698683-FD90-526A-4102-CAF2C95C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553" y="3768753"/>
            <a:ext cx="7112642" cy="167575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CB4D35-890E-4E91-FE04-4990C4A42308}"/>
              </a:ext>
            </a:extLst>
          </p:cNvPr>
          <p:cNvSpPr/>
          <p:nvPr/>
        </p:nvSpPr>
        <p:spPr>
          <a:xfrm>
            <a:off x="9259747" y="2268638"/>
            <a:ext cx="1180618" cy="2812648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ADBB40-1A03-FC9B-4A69-13672398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574" r="52052" b="53328"/>
          <a:stretch/>
        </p:blipFill>
        <p:spPr>
          <a:xfrm>
            <a:off x="5049488" y="6869488"/>
            <a:ext cx="3422312" cy="6912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42B25A-D3D0-1FE9-858C-048C882E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64418" b="79903"/>
          <a:stretch/>
        </p:blipFill>
        <p:spPr>
          <a:xfrm>
            <a:off x="2247382" y="6869488"/>
            <a:ext cx="2539696" cy="69129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1AAFD8-FBCD-FAC6-A7E5-C104F0F3B976}"/>
              </a:ext>
            </a:extLst>
          </p:cNvPr>
          <p:cNvSpPr/>
          <p:nvPr/>
        </p:nvSpPr>
        <p:spPr>
          <a:xfrm>
            <a:off x="4527759" y="7118611"/>
            <a:ext cx="358815" cy="19304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484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"/>
    </mc:Choice>
    <mc:Fallback>
      <p:transition spd="slow" advTm="4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2D2F-A47A-9127-85BB-3C4D37191768}"/>
              </a:ext>
            </a:extLst>
          </p:cNvPr>
          <p:cNvSpPr txBox="1"/>
          <p:nvPr/>
        </p:nvSpPr>
        <p:spPr>
          <a:xfrm>
            <a:off x="722746" y="6344249"/>
            <a:ext cx="7326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Initial Feature selection </a:t>
            </a:r>
            <a:r>
              <a:rPr lang="en-US" dirty="0"/>
              <a:t>was evaluated  on `Train` using </a:t>
            </a:r>
          </a:p>
          <a:p>
            <a:r>
              <a:rPr lang="en-US" dirty="0"/>
              <a:t>      LASSO, Ridge , SVM , GB , RF rankings on the</a:t>
            </a:r>
            <a:r>
              <a:rPr lang="en-US" b="1" dirty="0"/>
              <a:t> non 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A9830-1242-21C4-61E6-179D3D44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86" y="2122797"/>
            <a:ext cx="6423193" cy="3984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E251B-C954-1D9B-9986-76C4248D8910}"/>
              </a:ext>
            </a:extLst>
          </p:cNvPr>
          <p:cNvSpPr txBox="1"/>
          <p:nvPr/>
        </p:nvSpPr>
        <p:spPr>
          <a:xfrm>
            <a:off x="8652302" y="6344249"/>
            <a:ext cx="49957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18 features </a:t>
            </a:r>
            <a:r>
              <a:rPr lang="en-US" dirty="0"/>
              <a:t>selected for evaluation</a:t>
            </a:r>
          </a:p>
          <a:p>
            <a:r>
              <a:rPr lang="en-US" b="1" dirty="0"/>
              <a:t>- Majority matching the indication seen in EDA</a:t>
            </a:r>
            <a:endParaRPr lang="he-IL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54862-2844-8ED7-21B4-7CB27E15D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368" y="2481146"/>
            <a:ext cx="6202161" cy="3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6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"/>
    </mc:Choice>
    <mc:Fallback>
      <p:transition spd="slow" advTm="3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Model Selection  &amp; Fine Tuning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C83C4-4426-1ADE-D365-CC366FD4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800" y="1813575"/>
            <a:ext cx="5203688" cy="363093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CB4D35-890E-4E91-FE04-4990C4A42308}"/>
              </a:ext>
            </a:extLst>
          </p:cNvPr>
          <p:cNvSpPr/>
          <p:nvPr/>
        </p:nvSpPr>
        <p:spPr>
          <a:xfrm>
            <a:off x="9259747" y="2268638"/>
            <a:ext cx="1180618" cy="2812648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F36CF-42C3-3897-B35B-C7A880DF8057}"/>
              </a:ext>
            </a:extLst>
          </p:cNvPr>
          <p:cNvSpPr/>
          <p:nvPr/>
        </p:nvSpPr>
        <p:spPr>
          <a:xfrm>
            <a:off x="10752881" y="2268638"/>
            <a:ext cx="1180618" cy="2812648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B5ACD-66E9-026B-71C0-1C0E3819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11" y="5804395"/>
            <a:ext cx="5927956" cy="1919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1572B-AD5B-9732-1530-6A5407665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95" y="1992451"/>
            <a:ext cx="7560454" cy="37458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903ED7-1B65-869E-10C6-41514313BC8E}"/>
              </a:ext>
            </a:extLst>
          </p:cNvPr>
          <p:cNvSpPr txBox="1"/>
          <p:nvPr/>
        </p:nvSpPr>
        <p:spPr>
          <a:xfrm>
            <a:off x="8508668" y="6408199"/>
            <a:ext cx="5669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XGBoost</a:t>
            </a:r>
            <a:r>
              <a:rPr lang="en-US" b="0" dirty="0">
                <a:solidFill>
                  <a:srgbClr val="000000"/>
                </a:solidFill>
                <a:effectLst/>
              </a:rPr>
              <a:t> achieved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best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overall F1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000000"/>
                </a:solidFill>
              </a:rPr>
              <a:t>AUC</a:t>
            </a:r>
            <a:r>
              <a:rPr lang="en-US" dirty="0">
                <a:solidFill>
                  <a:srgbClr val="000000"/>
                </a:solidFill>
              </a:rPr>
              <a:t> offering a strong trade-off between fraud detection and false positives.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12C1DE-27E6-5D78-76CF-5A59F55D0BBB}"/>
              </a:ext>
            </a:extLst>
          </p:cNvPr>
          <p:cNvSpPr/>
          <p:nvPr/>
        </p:nvSpPr>
        <p:spPr>
          <a:xfrm>
            <a:off x="642396" y="6764370"/>
            <a:ext cx="6588951" cy="56715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9D2A57-A282-EC73-230A-EC2FDC7D61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53"/>
          <a:stretch/>
        </p:blipFill>
        <p:spPr>
          <a:xfrm>
            <a:off x="474079" y="2244089"/>
            <a:ext cx="8497393" cy="32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Model Finetuning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C83C4-4426-1ADE-D365-CC366FD4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800" y="1813575"/>
            <a:ext cx="5203688" cy="363093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CB4D35-890E-4E91-FE04-4990C4A42308}"/>
              </a:ext>
            </a:extLst>
          </p:cNvPr>
          <p:cNvSpPr/>
          <p:nvPr/>
        </p:nvSpPr>
        <p:spPr>
          <a:xfrm>
            <a:off x="9259747" y="2268638"/>
            <a:ext cx="1180618" cy="2812648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F36CF-42C3-3897-B35B-C7A880DF8057}"/>
              </a:ext>
            </a:extLst>
          </p:cNvPr>
          <p:cNvSpPr/>
          <p:nvPr/>
        </p:nvSpPr>
        <p:spPr>
          <a:xfrm>
            <a:off x="10752881" y="2268638"/>
            <a:ext cx="1180618" cy="2812648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D8CD7-F995-4DEA-95D3-79169075B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213" y="3230441"/>
            <a:ext cx="6911939" cy="279678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F5F4493-5771-7653-C0E5-666161092D21}"/>
              </a:ext>
            </a:extLst>
          </p:cNvPr>
          <p:cNvSpPr/>
          <p:nvPr/>
        </p:nvSpPr>
        <p:spPr>
          <a:xfrm>
            <a:off x="3323416" y="6662072"/>
            <a:ext cx="1018572" cy="112274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1755C-ABF7-A9F3-4CCC-8AC9B0B2EFF7}"/>
              </a:ext>
            </a:extLst>
          </p:cNvPr>
          <p:cNvSpPr txBox="1"/>
          <p:nvPr/>
        </p:nvSpPr>
        <p:spPr>
          <a:xfrm>
            <a:off x="1254658" y="6064525"/>
            <a:ext cx="566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Continue with </a:t>
            </a:r>
            <a:r>
              <a:rPr lang="en-US" b="1" dirty="0">
                <a:solidFill>
                  <a:srgbClr val="000000"/>
                </a:solidFill>
              </a:rPr>
              <a:t>Base XGB default hyperparameters.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9A50E-EF07-FA8D-07CA-E448B3F1B904}"/>
              </a:ext>
            </a:extLst>
          </p:cNvPr>
          <p:cNvSpPr txBox="1"/>
          <p:nvPr/>
        </p:nvSpPr>
        <p:spPr>
          <a:xfrm>
            <a:off x="954912" y="1996635"/>
            <a:ext cx="7326350" cy="1032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Tuning Method:</a:t>
            </a:r>
            <a:r>
              <a:rPr lang="en-US" sz="1800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Randomized Search Cross-Validation (</a:t>
            </a:r>
            <a:r>
              <a:rPr lang="en-US" sz="1800" b="1" kern="100" dirty="0" err="1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RandomizedSearchCV</a:t>
            </a:r>
            <a:r>
              <a:rPr lang="en-US" sz="1800" b="1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800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was used to efficiently search for the optimal combination of hyperparameters.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0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Model Evaluation – XGB (Train </a:t>
            </a:r>
            <a:r>
              <a:rPr lang="en-US" sz="4000" b="1" dirty="0">
                <a:sym typeface="Wingdings" panose="05000000000000000000" pitchFamily="2" charset="2"/>
              </a:rPr>
              <a:t></a:t>
            </a:r>
            <a:r>
              <a:rPr lang="en-US" sz="4000" b="1" dirty="0"/>
              <a:t> Test)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E2886-2B3E-B852-50B6-17D8E1B3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994" y="3886981"/>
            <a:ext cx="4555245" cy="3955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516D3-8A8C-98BD-1F4F-F94B3D1C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2" y="4720750"/>
            <a:ext cx="5376988" cy="2878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E4F4F-5836-5F39-E711-AC0043EF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13" y="1614470"/>
            <a:ext cx="4210748" cy="2878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63D774-8A3B-45A5-2B33-D65D02D9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" b="34983"/>
          <a:stretch/>
        </p:blipFill>
        <p:spPr>
          <a:xfrm>
            <a:off x="6895988" y="2662226"/>
            <a:ext cx="6515665" cy="7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759D5D-A07D-C443-91CE-C5D4E70D96E1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Final Evaluation – XGB (Train +Dev </a:t>
            </a:r>
            <a:r>
              <a:rPr lang="en-US" sz="4000" b="1" dirty="0">
                <a:sym typeface="Wingdings" panose="05000000000000000000" pitchFamily="2" charset="2"/>
              </a:rPr>
              <a:t></a:t>
            </a:r>
            <a:r>
              <a:rPr lang="en-US" sz="4000" b="1" dirty="0"/>
              <a:t> Test)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8B0F9A-9D69-CE97-E288-E60A3ED0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702"/>
          <a:stretch/>
        </p:blipFill>
        <p:spPr>
          <a:xfrm>
            <a:off x="727036" y="1657790"/>
            <a:ext cx="6889537" cy="4631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72921-D220-03C5-77F5-D2541AD6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682" y="2704569"/>
            <a:ext cx="2958248" cy="105339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5E91762-ECB7-2CA6-23EA-C16CE6028C2A}"/>
              </a:ext>
            </a:extLst>
          </p:cNvPr>
          <p:cNvSpPr/>
          <p:nvPr/>
        </p:nvSpPr>
        <p:spPr>
          <a:xfrm>
            <a:off x="11441438" y="3532348"/>
            <a:ext cx="1003610" cy="4795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0A98C4-9796-A557-721D-F96C2269897E}"/>
              </a:ext>
            </a:extLst>
          </p:cNvPr>
          <p:cNvSpPr/>
          <p:nvPr/>
        </p:nvSpPr>
        <p:spPr>
          <a:xfrm>
            <a:off x="10207661" y="2196790"/>
            <a:ext cx="1901269" cy="1205377"/>
          </a:xfrm>
          <a:custGeom>
            <a:avLst/>
            <a:gdLst>
              <a:gd name="connsiteX0" fmla="*/ 741543 w 1901269"/>
              <a:gd name="connsiteY0" fmla="*/ 11151 h 1205377"/>
              <a:gd name="connsiteX1" fmla="*/ 384704 w 1901269"/>
              <a:gd name="connsiteY1" fmla="*/ 22302 h 1205377"/>
              <a:gd name="connsiteX2" fmla="*/ 195133 w 1901269"/>
              <a:gd name="connsiteY2" fmla="*/ 100361 h 1205377"/>
              <a:gd name="connsiteX3" fmla="*/ 150528 w 1901269"/>
              <a:gd name="connsiteY3" fmla="*/ 122663 h 1205377"/>
              <a:gd name="connsiteX4" fmla="*/ 39016 w 1901269"/>
              <a:gd name="connsiteY4" fmla="*/ 234175 h 1205377"/>
              <a:gd name="connsiteX5" fmla="*/ 5562 w 1901269"/>
              <a:gd name="connsiteY5" fmla="*/ 401444 h 1205377"/>
              <a:gd name="connsiteX6" fmla="*/ 139377 w 1901269"/>
              <a:gd name="connsiteY6" fmla="*/ 713678 h 1205377"/>
              <a:gd name="connsiteX7" fmla="*/ 172830 w 1901269"/>
              <a:gd name="connsiteY7" fmla="*/ 758283 h 1205377"/>
              <a:gd name="connsiteX8" fmla="*/ 217435 w 1901269"/>
              <a:gd name="connsiteY8" fmla="*/ 802888 h 1205377"/>
              <a:gd name="connsiteX9" fmla="*/ 284343 w 1901269"/>
              <a:gd name="connsiteY9" fmla="*/ 858644 h 1205377"/>
              <a:gd name="connsiteX10" fmla="*/ 440460 w 1901269"/>
              <a:gd name="connsiteY10" fmla="*/ 903249 h 1205377"/>
              <a:gd name="connsiteX11" fmla="*/ 507367 w 1901269"/>
              <a:gd name="connsiteY11" fmla="*/ 925551 h 1205377"/>
              <a:gd name="connsiteX12" fmla="*/ 708089 w 1901269"/>
              <a:gd name="connsiteY12" fmla="*/ 936702 h 1205377"/>
              <a:gd name="connsiteX13" fmla="*/ 853055 w 1901269"/>
              <a:gd name="connsiteY13" fmla="*/ 959005 h 1205377"/>
              <a:gd name="connsiteX14" fmla="*/ 964567 w 1901269"/>
              <a:gd name="connsiteY14" fmla="*/ 1003610 h 1205377"/>
              <a:gd name="connsiteX15" fmla="*/ 1009172 w 1901269"/>
              <a:gd name="connsiteY15" fmla="*/ 1014761 h 1205377"/>
              <a:gd name="connsiteX16" fmla="*/ 1131835 w 1901269"/>
              <a:gd name="connsiteY16" fmla="*/ 1081668 h 1205377"/>
              <a:gd name="connsiteX17" fmla="*/ 1165289 w 1901269"/>
              <a:gd name="connsiteY17" fmla="*/ 1103971 h 1205377"/>
              <a:gd name="connsiteX18" fmla="*/ 1209894 w 1901269"/>
              <a:gd name="connsiteY18" fmla="*/ 1137424 h 1205377"/>
              <a:gd name="connsiteX19" fmla="*/ 1243347 w 1901269"/>
              <a:gd name="connsiteY19" fmla="*/ 1148575 h 1205377"/>
              <a:gd name="connsiteX20" fmla="*/ 1287952 w 1901269"/>
              <a:gd name="connsiteY20" fmla="*/ 1170878 h 1205377"/>
              <a:gd name="connsiteX21" fmla="*/ 1343708 w 1901269"/>
              <a:gd name="connsiteY21" fmla="*/ 1182029 h 1205377"/>
              <a:gd name="connsiteX22" fmla="*/ 1622489 w 1901269"/>
              <a:gd name="connsiteY22" fmla="*/ 1204332 h 1205377"/>
              <a:gd name="connsiteX23" fmla="*/ 1878967 w 1901269"/>
              <a:gd name="connsiteY23" fmla="*/ 1170878 h 1205377"/>
              <a:gd name="connsiteX24" fmla="*/ 1901269 w 1901269"/>
              <a:gd name="connsiteY24" fmla="*/ 1148575 h 1205377"/>
              <a:gd name="connsiteX25" fmla="*/ 1890118 w 1901269"/>
              <a:gd name="connsiteY25" fmla="*/ 769434 h 1205377"/>
              <a:gd name="connsiteX26" fmla="*/ 1867816 w 1901269"/>
              <a:gd name="connsiteY26" fmla="*/ 680224 h 1205377"/>
              <a:gd name="connsiteX27" fmla="*/ 1622489 w 1901269"/>
              <a:gd name="connsiteY27" fmla="*/ 345688 h 1205377"/>
              <a:gd name="connsiteX28" fmla="*/ 1544430 w 1901269"/>
              <a:gd name="connsiteY28" fmla="*/ 278780 h 1205377"/>
              <a:gd name="connsiteX29" fmla="*/ 1321406 w 1901269"/>
              <a:gd name="connsiteY29" fmla="*/ 156117 h 1205377"/>
              <a:gd name="connsiteX30" fmla="*/ 1232196 w 1901269"/>
              <a:gd name="connsiteY30" fmla="*/ 111512 h 1205377"/>
              <a:gd name="connsiteX31" fmla="*/ 1076079 w 1901269"/>
              <a:gd name="connsiteY31" fmla="*/ 33454 h 1205377"/>
              <a:gd name="connsiteX32" fmla="*/ 998021 w 1901269"/>
              <a:gd name="connsiteY32" fmla="*/ 22302 h 1205377"/>
              <a:gd name="connsiteX33" fmla="*/ 919962 w 1901269"/>
              <a:gd name="connsiteY33" fmla="*/ 0 h 1205377"/>
              <a:gd name="connsiteX34" fmla="*/ 741543 w 1901269"/>
              <a:gd name="connsiteY34" fmla="*/ 11151 h 120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1269" h="1205377">
                <a:moveTo>
                  <a:pt x="741543" y="11151"/>
                </a:moveTo>
                <a:cubicBezTo>
                  <a:pt x="622597" y="14868"/>
                  <a:pt x="503375" y="13402"/>
                  <a:pt x="384704" y="22302"/>
                </a:cubicBezTo>
                <a:cubicBezTo>
                  <a:pt x="302316" y="28481"/>
                  <a:pt x="267418" y="61439"/>
                  <a:pt x="195133" y="100361"/>
                </a:cubicBezTo>
                <a:cubicBezTo>
                  <a:pt x="180497" y="108242"/>
                  <a:pt x="164359" y="113442"/>
                  <a:pt x="150528" y="122663"/>
                </a:cubicBezTo>
                <a:cubicBezTo>
                  <a:pt x="91710" y="161875"/>
                  <a:pt x="86093" y="177683"/>
                  <a:pt x="39016" y="234175"/>
                </a:cubicBezTo>
                <a:cubicBezTo>
                  <a:pt x="27865" y="289931"/>
                  <a:pt x="-15158" y="348493"/>
                  <a:pt x="5562" y="401444"/>
                </a:cubicBezTo>
                <a:cubicBezTo>
                  <a:pt x="59866" y="540221"/>
                  <a:pt x="71428" y="611753"/>
                  <a:pt x="139377" y="713678"/>
                </a:cubicBezTo>
                <a:cubicBezTo>
                  <a:pt x="149686" y="729142"/>
                  <a:pt x="160592" y="744296"/>
                  <a:pt x="172830" y="758283"/>
                </a:cubicBezTo>
                <a:cubicBezTo>
                  <a:pt x="186676" y="774107"/>
                  <a:pt x="201806" y="788822"/>
                  <a:pt x="217435" y="802888"/>
                </a:cubicBezTo>
                <a:cubicBezTo>
                  <a:pt x="239014" y="822309"/>
                  <a:pt x="259850" y="843058"/>
                  <a:pt x="284343" y="858644"/>
                </a:cubicBezTo>
                <a:cubicBezTo>
                  <a:pt x="324345" y="884099"/>
                  <a:pt x="402005" y="892994"/>
                  <a:pt x="440460" y="903249"/>
                </a:cubicBezTo>
                <a:cubicBezTo>
                  <a:pt x="463175" y="909306"/>
                  <a:pt x="484040" y="922635"/>
                  <a:pt x="507367" y="925551"/>
                </a:cubicBezTo>
                <a:cubicBezTo>
                  <a:pt x="573860" y="933862"/>
                  <a:pt x="641182" y="932985"/>
                  <a:pt x="708089" y="936702"/>
                </a:cubicBezTo>
                <a:cubicBezTo>
                  <a:pt x="756411" y="944136"/>
                  <a:pt x="805748" y="946664"/>
                  <a:pt x="853055" y="959005"/>
                </a:cubicBezTo>
                <a:cubicBezTo>
                  <a:pt x="891793" y="969111"/>
                  <a:pt x="926865" y="990145"/>
                  <a:pt x="964567" y="1003610"/>
                </a:cubicBezTo>
                <a:cubicBezTo>
                  <a:pt x="979000" y="1008765"/>
                  <a:pt x="994304" y="1011044"/>
                  <a:pt x="1009172" y="1014761"/>
                </a:cubicBezTo>
                <a:cubicBezTo>
                  <a:pt x="1077718" y="1049034"/>
                  <a:pt x="1070124" y="1043098"/>
                  <a:pt x="1131835" y="1081668"/>
                </a:cubicBezTo>
                <a:cubicBezTo>
                  <a:pt x="1143200" y="1088771"/>
                  <a:pt x="1154383" y="1096181"/>
                  <a:pt x="1165289" y="1103971"/>
                </a:cubicBezTo>
                <a:cubicBezTo>
                  <a:pt x="1180412" y="1114773"/>
                  <a:pt x="1193757" y="1128203"/>
                  <a:pt x="1209894" y="1137424"/>
                </a:cubicBezTo>
                <a:cubicBezTo>
                  <a:pt x="1220100" y="1143256"/>
                  <a:pt x="1232543" y="1143945"/>
                  <a:pt x="1243347" y="1148575"/>
                </a:cubicBezTo>
                <a:cubicBezTo>
                  <a:pt x="1258626" y="1155123"/>
                  <a:pt x="1272182" y="1165621"/>
                  <a:pt x="1287952" y="1170878"/>
                </a:cubicBezTo>
                <a:cubicBezTo>
                  <a:pt x="1305933" y="1176872"/>
                  <a:pt x="1325012" y="1178913"/>
                  <a:pt x="1343708" y="1182029"/>
                </a:cubicBezTo>
                <a:cubicBezTo>
                  <a:pt x="1457160" y="1200937"/>
                  <a:pt x="1474415" y="1196105"/>
                  <a:pt x="1622489" y="1204332"/>
                </a:cubicBezTo>
                <a:cubicBezTo>
                  <a:pt x="1726396" y="1198863"/>
                  <a:pt x="1800385" y="1223266"/>
                  <a:pt x="1878967" y="1170878"/>
                </a:cubicBezTo>
                <a:cubicBezTo>
                  <a:pt x="1887715" y="1165046"/>
                  <a:pt x="1893835" y="1156009"/>
                  <a:pt x="1901269" y="1148575"/>
                </a:cubicBezTo>
                <a:cubicBezTo>
                  <a:pt x="1897552" y="1022195"/>
                  <a:pt x="1899126" y="895548"/>
                  <a:pt x="1890118" y="769434"/>
                </a:cubicBezTo>
                <a:cubicBezTo>
                  <a:pt x="1887934" y="738860"/>
                  <a:pt x="1880500" y="708128"/>
                  <a:pt x="1867816" y="680224"/>
                </a:cubicBezTo>
                <a:cubicBezTo>
                  <a:pt x="1813993" y="561814"/>
                  <a:pt x="1719720" y="429029"/>
                  <a:pt x="1622489" y="345688"/>
                </a:cubicBezTo>
                <a:cubicBezTo>
                  <a:pt x="1596469" y="323385"/>
                  <a:pt x="1571593" y="299675"/>
                  <a:pt x="1544430" y="278780"/>
                </a:cubicBezTo>
                <a:cubicBezTo>
                  <a:pt x="1473042" y="223866"/>
                  <a:pt x="1406146" y="198487"/>
                  <a:pt x="1321406" y="156117"/>
                </a:cubicBezTo>
                <a:cubicBezTo>
                  <a:pt x="1291669" y="141249"/>
                  <a:pt x="1261259" y="127658"/>
                  <a:pt x="1232196" y="111512"/>
                </a:cubicBezTo>
                <a:cubicBezTo>
                  <a:pt x="1200011" y="93631"/>
                  <a:pt x="1122556" y="45073"/>
                  <a:pt x="1076079" y="33454"/>
                </a:cubicBezTo>
                <a:cubicBezTo>
                  <a:pt x="1050580" y="27079"/>
                  <a:pt x="1023721" y="27809"/>
                  <a:pt x="998021" y="22302"/>
                </a:cubicBezTo>
                <a:cubicBezTo>
                  <a:pt x="971561" y="16632"/>
                  <a:pt x="945982" y="7434"/>
                  <a:pt x="919962" y="0"/>
                </a:cubicBezTo>
                <a:lnTo>
                  <a:pt x="741543" y="11151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C89AD-34FF-F841-A063-835957886F2E}"/>
              </a:ext>
            </a:extLst>
          </p:cNvPr>
          <p:cNvSpPr txBox="1"/>
          <p:nvPr/>
        </p:nvSpPr>
        <p:spPr>
          <a:xfrm>
            <a:off x="8051468" y="4628184"/>
            <a:ext cx="4393580" cy="1173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Retrain on (</a:t>
            </a:r>
            <a:r>
              <a:rPr lang="en-US" sz="1400" b="1" kern="100" dirty="0" err="1"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train+dev</a:t>
            </a:r>
            <a:r>
              <a:rPr lang="en-US" sz="1400" b="1" kern="100" dirty="0"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lvl="0" algn="ctr" rt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kern="100" dirty="0"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the amount of data the final model learns from, potentially increasing its robustness and generalization ability across the known data distributions.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3A0F4B-2FFC-14D2-9F7A-9201422940F9}"/>
              </a:ext>
            </a:extLst>
          </p:cNvPr>
          <p:cNvSpPr txBox="1"/>
          <p:nvPr/>
        </p:nvSpPr>
        <p:spPr>
          <a:xfrm>
            <a:off x="9200043" y="4313037"/>
            <a:ext cx="22413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Final XGB Model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9954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5C384B-9DF8-412C-564D-2C7FAE2B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2499958"/>
            <a:ext cx="4215924" cy="3660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F3C53-2365-0C3C-B960-D72B8432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90" y="2501106"/>
            <a:ext cx="3986555" cy="3495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A15EFD-8E18-0B1B-2B76-FD87718F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40" y="2457133"/>
            <a:ext cx="4086853" cy="3583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3C34C5-81C0-F6D2-C8DB-92060DA52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-11249"/>
          <a:stretch/>
        </p:blipFill>
        <p:spPr>
          <a:xfrm>
            <a:off x="3751345" y="6567260"/>
            <a:ext cx="6515665" cy="1339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B3BD83-207C-F41F-6AAF-E5AB17843734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b="1" dirty="0"/>
              <a:t>	Final Evaluation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A947F84-05B0-643D-8043-A631F54E40E0}"/>
              </a:ext>
            </a:extLst>
          </p:cNvPr>
          <p:cNvSpPr/>
          <p:nvPr/>
        </p:nvSpPr>
        <p:spPr>
          <a:xfrm>
            <a:off x="1929161" y="1818691"/>
            <a:ext cx="568712" cy="5910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55AF8-76E6-0265-451C-5BF4073CE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907" y="2457133"/>
            <a:ext cx="10199957" cy="41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B45646-D898-FD88-9482-FF80CBD15BEB}"/>
              </a:ext>
            </a:extLst>
          </p:cNvPr>
          <p:cNvSpPr txBox="1"/>
          <p:nvPr/>
        </p:nvSpPr>
        <p:spPr>
          <a:xfrm>
            <a:off x="5174166" y="2865863"/>
            <a:ext cx="394753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/>
              <a:t>Thank You !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162938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F3B3C9-CA91-2CF4-424B-CA3187B241CF}"/>
              </a:ext>
            </a:extLst>
          </p:cNvPr>
          <p:cNvSpPr/>
          <p:nvPr/>
        </p:nvSpPr>
        <p:spPr>
          <a:xfrm>
            <a:off x="833597" y="7052539"/>
            <a:ext cx="6927137" cy="843280"/>
          </a:xfrm>
          <a:prstGeom prst="roundRect">
            <a:avLst/>
          </a:prstGeom>
          <a:solidFill>
            <a:srgbClr val="74D3FE">
              <a:alpha val="1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4" name="Picture 13" descr="A group of credit cards&#10;&#10;AI-generated content may be incorrect.">
            <a:extLst>
              <a:ext uri="{FF2B5EF4-FFF2-40B4-BE49-F238E27FC236}">
                <a16:creationId xmlns:a16="http://schemas.microsoft.com/office/drawing/2014/main" id="{25DE3D69-0717-1017-BA86-B49EEDD7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03" y="1443897"/>
            <a:ext cx="5381897" cy="6805914"/>
          </a:xfrm>
          <a:prstGeom prst="rect">
            <a:avLst/>
          </a:prstGeom>
          <a:solidFill>
            <a:srgbClr val="ACC5E8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C851BB-B39F-DED1-B1ED-D8E68F48FE4B}"/>
              </a:ext>
            </a:extLst>
          </p:cNvPr>
          <p:cNvSpPr txBox="1"/>
          <p:nvPr/>
        </p:nvSpPr>
        <p:spPr>
          <a:xfrm>
            <a:off x="633779" y="1885566"/>
            <a:ext cx="732677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effectLst/>
                <a:latin typeface="+mj-lt"/>
              </a:rPr>
              <a:t>Project Goal 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</a:t>
            </a:r>
            <a:r>
              <a:rPr lang="en-US" b="0" i="0" dirty="0">
                <a:effectLst/>
                <a:latin typeface="+mj-lt"/>
              </a:rPr>
              <a:t>uild a robust machine learning model that can accurately detect fraudulent credit card transactions.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latin typeface="+mj-lt"/>
              </a:rPr>
              <a:t>Challenges:</a:t>
            </a:r>
            <a:endParaRPr lang="en-US" b="1" i="0" u="sng" dirty="0">
              <a:effectLst/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Fraudulent transactions are rare, making this a highly imbalanced classification problem that requires careful handling to achieve satisfactory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latin typeface="+mj-lt"/>
              </a:rPr>
              <a:t>Success Factors: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Maximize recall and precision for the fraud class to improve detection reliability.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F1-Score, Precision, Recall, AUC.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latin typeface="+mj-lt"/>
              </a:rPr>
              <a:t>Research Question: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b="1" dirty="0">
                <a:solidFill>
                  <a:srgbClr val="03195E"/>
                </a:solidFill>
                <a:latin typeface="+mj-lt"/>
              </a:rPr>
              <a:t>Which machine learning model provides the most effective </a:t>
            </a:r>
          </a:p>
          <a:p>
            <a:pPr lvl="1"/>
            <a:r>
              <a:rPr lang="en-US" b="1" dirty="0">
                <a:solidFill>
                  <a:srgbClr val="03195E"/>
                </a:solidFill>
                <a:latin typeface="+mj-lt"/>
              </a:rPr>
              <a:t>and reliable detection of fraudulent credit card transactions?</a:t>
            </a:r>
            <a:endParaRPr lang="en-US" b="1" i="1" dirty="0">
              <a:solidFill>
                <a:srgbClr val="03195E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08461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1"/>
    </mc:Choice>
    <mc:Fallback>
      <p:transition spd="slow" advTm="200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Dataset Overview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E55722-8898-0FA7-9837-8EE7B0F6B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41796"/>
              </p:ext>
            </p:extLst>
          </p:nvPr>
        </p:nvGraphicFramePr>
        <p:xfrm>
          <a:off x="1221256" y="1864514"/>
          <a:ext cx="5195403" cy="4987699"/>
        </p:xfrm>
        <a:graphic>
          <a:graphicData uri="http://schemas.openxmlformats.org/drawingml/2006/table">
            <a:tbl>
              <a:tblPr/>
              <a:tblGrid>
                <a:gridCol w="1968462">
                  <a:extLst>
                    <a:ext uri="{9D8B030D-6E8A-4147-A177-3AD203B41FA5}">
                      <a16:colId xmlns:a16="http://schemas.microsoft.com/office/drawing/2014/main" val="2280326422"/>
                    </a:ext>
                  </a:extLst>
                </a:gridCol>
                <a:gridCol w="3226941">
                  <a:extLst>
                    <a:ext uri="{9D8B030D-6E8A-4147-A177-3AD203B41FA5}">
                      <a16:colId xmlns:a16="http://schemas.microsoft.com/office/drawing/2014/main" val="3339953314"/>
                    </a:ext>
                  </a:extLst>
                </a:gridCol>
              </a:tblGrid>
              <a:tr h="375015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Aspect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195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1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076717"/>
                  </a:ext>
                </a:extLst>
              </a:tr>
              <a:tr h="1425057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Main Dataset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/>
                        <a:t>Credit_card_fraud.csv </a:t>
                      </a:r>
                    </a:p>
                    <a:p>
                      <a:pPr algn="l" rtl="1"/>
                      <a:r>
                        <a:rPr lang="en-US" sz="1400" dirty="0"/>
                        <a:t>• ~34M records × 26 features (transactions, merchants, timestamps, locations, customer IDs, fraud flags)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4212"/>
                  </a:ext>
                </a:extLst>
              </a:tr>
              <a:tr h="900037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Supplementary Data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/>
                        <a:t>Customers.csv</a:t>
                      </a:r>
                    </a:p>
                    <a:p>
                      <a:pPr algn="l" rtl="1"/>
                      <a:r>
                        <a:rPr lang="en-US" sz="1400" dirty="0"/>
                        <a:t>•  ~20K customer profiles with additional metadata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772714"/>
                  </a:ext>
                </a:extLst>
              </a:tr>
              <a:tr h="375015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Time Period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he-IL" sz="1400" dirty="0"/>
                        <a:t>2020- 2019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81979"/>
                  </a:ext>
                </a:extLst>
              </a:tr>
              <a:tr h="637525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Data Quality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/>
                        <a:t>• No nulls</a:t>
                      </a:r>
                    </a:p>
                    <a:p>
                      <a:pPr algn="l" rtl="1"/>
                      <a:r>
                        <a:rPr lang="en-US" sz="1400" dirty="0"/>
                        <a:t>• No duplicates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18285"/>
                  </a:ext>
                </a:extLst>
              </a:tr>
              <a:tr h="637525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Target Variable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/>
                        <a:t>is fraud </a:t>
                      </a:r>
                    </a:p>
                    <a:p>
                      <a:pPr algn="l" rtl="1"/>
                      <a:r>
                        <a:rPr lang="en-US" sz="1400" dirty="0"/>
                        <a:t>→ 1 for fraud, 0 for legitimate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797590"/>
                  </a:ext>
                </a:extLst>
              </a:tr>
              <a:tr h="637525"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Class Distribution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Highly imbalanced - only ~0.5% fraud cases</a:t>
                      </a:r>
                      <a:endParaRPr lang="en-US" sz="1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7837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8367F8-3C2D-8D6B-3142-6CB10792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11" t="10916" r="193"/>
          <a:stretch/>
        </p:blipFill>
        <p:spPr>
          <a:xfrm>
            <a:off x="7315200" y="2582434"/>
            <a:ext cx="5943544" cy="437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85BF1-356C-49E6-E784-269337ED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39" r="31770" b="92236"/>
          <a:stretch/>
        </p:blipFill>
        <p:spPr>
          <a:xfrm>
            <a:off x="8442922" y="2291813"/>
            <a:ext cx="3810000" cy="2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Dataset – Key 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BAB27E-1369-C0C6-2E64-A5CEC623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24"/>
          <a:stretch/>
        </p:blipFill>
        <p:spPr>
          <a:xfrm>
            <a:off x="1300314" y="2152891"/>
            <a:ext cx="11053815" cy="4953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8E4D3-AA5F-D91B-FBB1-2183A561C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342" y="3193166"/>
            <a:ext cx="3572191" cy="28734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E82D7A-8A9B-B7E4-DC20-A8813AE54A43}"/>
              </a:ext>
            </a:extLst>
          </p:cNvPr>
          <p:cNvSpPr/>
          <p:nvPr/>
        </p:nvSpPr>
        <p:spPr>
          <a:xfrm>
            <a:off x="11408944" y="6238753"/>
            <a:ext cx="1045415" cy="3819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23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82"/>
    </mc:Choice>
    <mc:Fallback>
      <p:transition spd="slow" advTm="353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EDA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5D841D-D1F2-7F01-9133-72599F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1" y="3550748"/>
            <a:ext cx="4475887" cy="3426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415718-CA9E-8770-5DF8-7EB9E0BB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45" y="4114800"/>
            <a:ext cx="9442915" cy="3107825"/>
          </a:xfrm>
          <a:prstGeom prst="rect">
            <a:avLst/>
          </a:prstGeom>
        </p:spPr>
      </p:pic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172B890D-0974-6AA1-D660-2E86DABC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352"/>
            <a:ext cx="14630400" cy="24460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95E600-3816-371C-F3D8-06C10C8FDEF3}"/>
              </a:ext>
            </a:extLst>
          </p:cNvPr>
          <p:cNvSpPr/>
          <p:nvPr/>
        </p:nvSpPr>
        <p:spPr>
          <a:xfrm>
            <a:off x="0" y="-72982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 EDA - Methodology</a:t>
            </a:r>
          </a:p>
        </p:txBody>
      </p:sp>
    </p:spTree>
    <p:extLst>
      <p:ext uri="{BB962C8B-B14F-4D97-AF65-F5344CB8AC3E}">
        <p14:creationId xmlns:p14="http://schemas.microsoft.com/office/powerpoint/2010/main" val="67279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12"/>
    </mc:Choice>
    <mc:Fallback>
      <p:transition spd="slow" advTm="317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0FCFF"/>
                </a:solidFill>
                <a:effectLst/>
                <a:latin typeface="Spline Sans"/>
              </a:rPr>
              <a:t>	Exploratory Data Analysis (EDA) Insights</a:t>
            </a:r>
            <a:endParaRPr lang="en-US" sz="4000" b="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07168-0FAC-A761-1822-2E03D773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87" y="2259262"/>
            <a:ext cx="6322034" cy="4743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AC9227-07D7-0D72-081E-3C7821E24F2E}"/>
              </a:ext>
            </a:extLst>
          </p:cNvPr>
          <p:cNvSpPr txBox="1"/>
          <p:nvPr/>
        </p:nvSpPr>
        <p:spPr>
          <a:xfrm>
            <a:off x="507382" y="1662138"/>
            <a:ext cx="66342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effectLst/>
              </a:rPr>
            </a:br>
            <a:r>
              <a:rPr lang="en-US" sz="1600" dirty="0"/>
              <a:t>Statistical tests (</a:t>
            </a:r>
            <a:r>
              <a:rPr lang="en-US" sz="1400" dirty="0"/>
              <a:t>Mann Whitney, Chi Square, Cramer V) </a:t>
            </a:r>
          </a:p>
          <a:p>
            <a:r>
              <a:rPr lang="en-US" sz="1600" dirty="0"/>
              <a:t>confirmed significance differences across key continues and categorical features:</a:t>
            </a:r>
          </a:p>
          <a:p>
            <a:pPr lvl="1" fontAlgn="base"/>
            <a:br>
              <a:rPr lang="en-US" sz="1600" b="1" dirty="0">
                <a:effectLst/>
              </a:rPr>
            </a:br>
            <a:r>
              <a:rPr lang="en-US" sz="1600" b="1" dirty="0">
                <a:effectLst/>
              </a:rPr>
              <a:t>- </a:t>
            </a:r>
            <a:r>
              <a:rPr lang="en-US" sz="1600" b="1" dirty="0"/>
              <a:t>Continues To Target 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Amount of transaction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Age</a:t>
            </a:r>
          </a:p>
          <a:p>
            <a:pPr marL="742950" lvl="1" indent="-285750" fontAlgn="base">
              <a:buFontTx/>
              <a:buChar char="-"/>
            </a:pPr>
            <a:endParaRPr lang="en-US" sz="1600" dirty="0"/>
          </a:p>
          <a:p>
            <a:pPr marL="742950" lvl="1" indent="-285750" fontAlgn="base">
              <a:buFontTx/>
              <a:buChar char="-"/>
            </a:pPr>
            <a:r>
              <a:rPr lang="en-US" sz="1600" b="1" dirty="0"/>
              <a:t>Continues</a:t>
            </a:r>
            <a:r>
              <a:rPr lang="en-US" sz="1600" b="1" dirty="0">
                <a:effectLst/>
              </a:rPr>
              <a:t>  To </a:t>
            </a:r>
            <a:r>
              <a:rPr lang="en-US" sz="1600" b="1" dirty="0"/>
              <a:t>Continues</a:t>
            </a:r>
            <a:r>
              <a:rPr lang="en-US" sz="1600" b="1" dirty="0">
                <a:effectLst/>
              </a:rPr>
              <a:t> (Interactions ) 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Insignificant ..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473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"/>
    </mc:Choice>
    <mc:Fallback>
      <p:transition spd="slow" advTm="5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0FCFF"/>
                </a:solidFill>
                <a:effectLst/>
                <a:latin typeface="Spline Sans"/>
              </a:rPr>
              <a:t>	Exploratory Data Analysis (EDA) Insights</a:t>
            </a:r>
            <a:endParaRPr lang="en-US" sz="4000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227-07D7-0D72-081E-3C7821E24F2E}"/>
              </a:ext>
            </a:extLst>
          </p:cNvPr>
          <p:cNvSpPr txBox="1"/>
          <p:nvPr/>
        </p:nvSpPr>
        <p:spPr>
          <a:xfrm>
            <a:off x="507382" y="1662138"/>
            <a:ext cx="663423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dirty="0">
                <a:effectLst/>
              </a:rPr>
            </a:br>
            <a:r>
              <a:rPr lang="en-US" sz="1600" i="0" u="none" strike="noStrike" dirty="0">
                <a:effectLst/>
              </a:rPr>
              <a:t>Statistical tests (</a:t>
            </a:r>
            <a:r>
              <a:rPr lang="en-US" sz="1400" i="0" u="none" strike="noStrike" dirty="0">
                <a:effectLst/>
              </a:rPr>
              <a:t>Mann Whitney, </a:t>
            </a:r>
            <a:r>
              <a:rPr lang="en-US" sz="1400" dirty="0"/>
              <a:t>Chi Square, Cramer V)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effectLst/>
              </a:rPr>
              <a:t>confirmed significance differences across key continues and categorical features:</a:t>
            </a:r>
            <a:endParaRPr lang="en-US" sz="1600" dirty="0">
              <a:effectLst/>
            </a:endParaRPr>
          </a:p>
          <a:p>
            <a:pPr lvl="1" fontAlgn="base"/>
            <a:endParaRPr lang="en-US" sz="1600" dirty="0"/>
          </a:p>
          <a:p>
            <a:endParaRPr lang="en-US" sz="1600" dirty="0"/>
          </a:p>
          <a:p>
            <a:pPr lvl="1" fontAlgn="base"/>
            <a:r>
              <a:rPr lang="en-US" sz="1600" b="1" dirty="0"/>
              <a:t>- Categorical To Target 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/>
              <a:t>Shopping Category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i="1" dirty="0"/>
              <a:t>Transaction</a:t>
            </a:r>
            <a:r>
              <a:rPr lang="en-US" sz="1400" dirty="0"/>
              <a:t> time related features</a:t>
            </a:r>
          </a:p>
          <a:p>
            <a:pPr marL="742950" lvl="1" indent="-285750" fontAlgn="base">
              <a:buFontTx/>
              <a:buChar char="-"/>
            </a:pPr>
            <a:endParaRPr lang="en-US" sz="1600" dirty="0"/>
          </a:p>
          <a:p>
            <a:pPr marL="742950" lvl="1" indent="-285750" fontAlgn="base">
              <a:buFontTx/>
              <a:buChar char="-"/>
            </a:pPr>
            <a:endParaRPr lang="en-US" sz="1600" dirty="0"/>
          </a:p>
          <a:p>
            <a:pPr marL="742950" lvl="1" indent="-285750" fontAlgn="base">
              <a:buFontTx/>
              <a:buChar char="-"/>
            </a:pPr>
            <a:r>
              <a:rPr lang="en-US" sz="1600" b="1" dirty="0"/>
              <a:t>Categorical  To Categorical (Interactions ) 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/>
              <a:t>Correlation between deduced features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/>
              <a:t>`Category` to `</a:t>
            </a:r>
            <a:r>
              <a:rPr lang="en-US" sz="1400" dirty="0" err="1"/>
              <a:t>trans_quarter</a:t>
            </a:r>
            <a:r>
              <a:rPr lang="en-US" sz="1400" dirty="0"/>
              <a:t>`- totally unexpected..</a:t>
            </a:r>
          </a:p>
          <a:p>
            <a:r>
              <a:rPr lang="en-US" sz="1600" dirty="0"/>
              <a:t>   			</a:t>
            </a:r>
          </a:p>
          <a:p>
            <a:endParaRPr lang="en-US" sz="1600" dirty="0"/>
          </a:p>
          <a:p>
            <a:r>
              <a:rPr lang="en-US" sz="1600" b="1" dirty="0"/>
              <a:t>	- Continues  To Categorical (variations )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Amt across groups ( probably related to </a:t>
            </a:r>
            <a:r>
              <a:rPr lang="en-US" sz="1400" dirty="0" err="1"/>
              <a:t>skeweness</a:t>
            </a:r>
            <a:r>
              <a:rPr lang="en-US" sz="1400" dirty="0"/>
              <a:t>)</a:t>
            </a:r>
          </a:p>
          <a:p>
            <a:br>
              <a:rPr lang="en-US" sz="1600" dirty="0"/>
            </a:br>
            <a:endParaRPr lang="he-IL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EC19A-D207-D6A9-1FFF-A81DCCBC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72" y="5033481"/>
            <a:ext cx="6512828" cy="2776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50DAF-7CA6-4ABD-2088-307D5CF5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786" y="1840374"/>
            <a:ext cx="6508114" cy="27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61"/>
    </mc:Choice>
    <mc:Fallback>
      <p:transition spd="slow" advTm="645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47561" y="218636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5C598-48E5-CA9D-915E-1231E2B02E5F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Aptos" panose="020B0004020202020204" pitchFamily="34" charset="0"/>
                <a:ea typeface="Barlow Bold" pitchFamily="34" charset="-122"/>
                <a:cs typeface="Barlow Bold" pitchFamily="34" charset="-120"/>
              </a:rPr>
              <a:t>	Handle Skewness &amp; Outliers</a:t>
            </a:r>
            <a:endParaRPr lang="en-US" sz="4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EE5C1854-8B4D-7D5B-D2F7-F305EFDBAE52}"/>
              </a:ext>
            </a:extLst>
          </p:cNvPr>
          <p:cNvSpPr/>
          <p:nvPr/>
        </p:nvSpPr>
        <p:spPr>
          <a:xfrm>
            <a:off x="778192" y="2509623"/>
            <a:ext cx="6537008" cy="1198007"/>
          </a:xfrm>
          <a:prstGeom prst="roundRect">
            <a:avLst>
              <a:gd name="adj" fmla="val 61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he-IL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72C2489F-6C4B-7B36-56A5-AF4B5842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" y="2494383"/>
            <a:ext cx="6537008" cy="60960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B5A520B-1ABB-CE91-0494-4D339BDF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337" y="2311265"/>
            <a:ext cx="396716" cy="396716"/>
          </a:xfrm>
          <a:prstGeom prst="rect">
            <a:avLst/>
          </a:prstGeom>
        </p:spPr>
      </p:pic>
      <p:sp>
        <p:nvSpPr>
          <p:cNvPr id="26" name="Text 6">
            <a:extLst>
              <a:ext uri="{FF2B5EF4-FFF2-40B4-BE49-F238E27FC236}">
                <a16:creationId xmlns:a16="http://schemas.microsoft.com/office/drawing/2014/main" id="{CCB5F73B-1383-2C97-5D0C-26A93BFDC1FA}"/>
              </a:ext>
            </a:extLst>
          </p:cNvPr>
          <p:cNvSpPr/>
          <p:nvPr/>
        </p:nvSpPr>
        <p:spPr>
          <a:xfrm>
            <a:off x="3967400" y="2410444"/>
            <a:ext cx="15859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9F0E1948-332B-4D68-81DE-A262205DC675}"/>
              </a:ext>
            </a:extLst>
          </p:cNvPr>
          <p:cNvSpPr/>
          <p:nvPr/>
        </p:nvSpPr>
        <p:spPr>
          <a:xfrm>
            <a:off x="925591" y="2840260"/>
            <a:ext cx="174021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Skewness</a:t>
            </a:r>
            <a:endParaRPr lang="en-US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5CE3F3A3-B96B-E4C8-303D-41DB44C900CC}"/>
              </a:ext>
            </a:extLst>
          </p:cNvPr>
          <p:cNvSpPr/>
          <p:nvPr/>
        </p:nvSpPr>
        <p:spPr>
          <a:xfrm>
            <a:off x="925591" y="3137083"/>
            <a:ext cx="624220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amounts 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were </a:t>
            </a: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highly skewed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</a:rPr>
              <a:t>Log transformation added just as extra evaluation for the linear models.</a:t>
            </a:r>
            <a:endParaRPr lang="en-US" sz="1200" dirty="0"/>
          </a:p>
        </p:txBody>
      </p:sp>
      <p:sp>
        <p:nvSpPr>
          <p:cNvPr id="29" name="Shape 9">
            <a:extLst>
              <a:ext uri="{FF2B5EF4-FFF2-40B4-BE49-F238E27FC236}">
                <a16:creationId xmlns:a16="http://schemas.microsoft.com/office/drawing/2014/main" id="{A4CF9F23-6216-3888-9755-9130E5241FF2}"/>
              </a:ext>
            </a:extLst>
          </p:cNvPr>
          <p:cNvSpPr/>
          <p:nvPr/>
        </p:nvSpPr>
        <p:spPr>
          <a:xfrm>
            <a:off x="7447359" y="2509623"/>
            <a:ext cx="6537008" cy="1198007"/>
          </a:xfrm>
          <a:prstGeom prst="roundRect">
            <a:avLst>
              <a:gd name="adj" fmla="val 610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he-IL" sz="2800" dirty="0"/>
          </a:p>
        </p:txBody>
      </p:sp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B7ACEA13-DE1F-1C7B-B13B-E0F5EF3E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59" y="2494383"/>
            <a:ext cx="6537008" cy="60960"/>
          </a:xfrm>
          <a:prstGeom prst="rect">
            <a:avLst/>
          </a:prstGeom>
        </p:spPr>
      </p:pic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C85B961D-32ED-544C-25DD-FCB0F186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504" y="2311265"/>
            <a:ext cx="396716" cy="39671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E5DEE3E7-7B73-463D-8652-78965751EF94}"/>
              </a:ext>
            </a:extLst>
          </p:cNvPr>
          <p:cNvSpPr/>
          <p:nvPr/>
        </p:nvSpPr>
        <p:spPr>
          <a:xfrm>
            <a:off x="10636567" y="2410444"/>
            <a:ext cx="15859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ADC11237-5933-3A35-97B9-F27BA34D09EB}"/>
              </a:ext>
            </a:extLst>
          </p:cNvPr>
          <p:cNvSpPr/>
          <p:nvPr/>
        </p:nvSpPr>
        <p:spPr>
          <a:xfrm>
            <a:off x="7594758" y="2840260"/>
            <a:ext cx="174021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Outliers</a:t>
            </a:r>
            <a:endParaRPr lang="en-US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3ABD4C3D-1C48-C8B1-F71A-839BE841D40D}"/>
              </a:ext>
            </a:extLst>
          </p:cNvPr>
          <p:cNvSpPr/>
          <p:nvPr/>
        </p:nvSpPr>
        <p:spPr>
          <a:xfrm>
            <a:off x="7594758" y="3137083"/>
            <a:ext cx="6242209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 in transaction amounts  were carefully decided </a:t>
            </a: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to cap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since data showed that higher amount ( or binning data) showed possible prediction power. </a:t>
            </a:r>
          </a:p>
          <a:p>
            <a:pPr marL="0" indent="0" algn="l">
              <a:lnSpc>
                <a:spcPts val="1650"/>
              </a:lnSpc>
              <a:buNone/>
            </a:pPr>
            <a:endParaRPr lang="en-US" sz="1200" dirty="0">
              <a:solidFill>
                <a:srgbClr val="384653"/>
              </a:solidFill>
              <a:latin typeface="Montserrat" pitchFamily="34" charset="0"/>
            </a:endParaRPr>
          </a:p>
        </p:txBody>
      </p:sp>
      <p:sp>
        <p:nvSpPr>
          <p:cNvPr id="35" name="Shape 13">
            <a:extLst>
              <a:ext uri="{FF2B5EF4-FFF2-40B4-BE49-F238E27FC236}">
                <a16:creationId xmlns:a16="http://schemas.microsoft.com/office/drawing/2014/main" id="{1E750580-027E-EBFF-14C9-B10C2377C11C}"/>
              </a:ext>
            </a:extLst>
          </p:cNvPr>
          <p:cNvSpPr/>
          <p:nvPr/>
        </p:nvSpPr>
        <p:spPr>
          <a:xfrm>
            <a:off x="778192" y="4038148"/>
            <a:ext cx="6537008" cy="1198007"/>
          </a:xfrm>
          <a:prstGeom prst="roundRect">
            <a:avLst>
              <a:gd name="adj" fmla="val 6106"/>
            </a:avLst>
          </a:prstGeom>
          <a:solidFill>
            <a:srgbClr val="FFFFFF"/>
          </a:solidFill>
          <a:ln/>
        </p:spPr>
      </p:sp>
      <p:pic>
        <p:nvPicPr>
          <p:cNvPr id="36" name="Image 5" descr="preencoded.png">
            <a:extLst>
              <a:ext uri="{FF2B5EF4-FFF2-40B4-BE49-F238E27FC236}">
                <a16:creationId xmlns:a16="http://schemas.microsoft.com/office/drawing/2014/main" id="{5FF1338D-621A-9F2D-0741-3C98B06A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" y="4022908"/>
            <a:ext cx="6537008" cy="60960"/>
          </a:xfrm>
          <a:prstGeom prst="rect">
            <a:avLst/>
          </a:prstGeom>
        </p:spPr>
      </p:pic>
      <p:pic>
        <p:nvPicPr>
          <p:cNvPr id="37" name="Image 6" descr="preencoded.png">
            <a:extLst>
              <a:ext uri="{FF2B5EF4-FFF2-40B4-BE49-F238E27FC236}">
                <a16:creationId xmlns:a16="http://schemas.microsoft.com/office/drawing/2014/main" id="{8835A190-C49E-2394-6AC0-378C71C2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337" y="3839790"/>
            <a:ext cx="396716" cy="396716"/>
          </a:xfrm>
          <a:prstGeom prst="rect">
            <a:avLst/>
          </a:prstGeom>
        </p:spPr>
      </p:pic>
      <p:sp>
        <p:nvSpPr>
          <p:cNvPr id="38" name="Text 14">
            <a:extLst>
              <a:ext uri="{FF2B5EF4-FFF2-40B4-BE49-F238E27FC236}">
                <a16:creationId xmlns:a16="http://schemas.microsoft.com/office/drawing/2014/main" id="{5F71C559-E501-DE92-241F-08C734D8D7F8}"/>
              </a:ext>
            </a:extLst>
          </p:cNvPr>
          <p:cNvSpPr/>
          <p:nvPr/>
        </p:nvSpPr>
        <p:spPr>
          <a:xfrm>
            <a:off x="3967400" y="3938969"/>
            <a:ext cx="15859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dirty="0"/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5C9BE561-86AF-62AE-D8BB-11816590A8B2}"/>
              </a:ext>
            </a:extLst>
          </p:cNvPr>
          <p:cNvSpPr/>
          <p:nvPr/>
        </p:nvSpPr>
        <p:spPr>
          <a:xfrm>
            <a:off x="925591" y="4368784"/>
            <a:ext cx="174021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Encoding</a:t>
            </a:r>
            <a:endParaRPr lang="en-US" dirty="0"/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324C65E4-923E-065D-EB6D-38B49011B99A}"/>
              </a:ext>
            </a:extLst>
          </p:cNvPr>
          <p:cNvSpPr/>
          <p:nvPr/>
        </p:nvSpPr>
        <p:spPr>
          <a:xfrm>
            <a:off x="925591" y="4665607"/>
            <a:ext cx="6242209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variables were converted using one-hot encoding (get_dummies) and label encoding, preparing them for ML algorithms.</a:t>
            </a:r>
            <a:endParaRPr lang="en-US" sz="1200" dirty="0"/>
          </a:p>
        </p:txBody>
      </p:sp>
      <p:sp>
        <p:nvSpPr>
          <p:cNvPr id="41" name="Shape 17">
            <a:extLst>
              <a:ext uri="{FF2B5EF4-FFF2-40B4-BE49-F238E27FC236}">
                <a16:creationId xmlns:a16="http://schemas.microsoft.com/office/drawing/2014/main" id="{CFD33B28-9971-8BB8-64E2-4DB88EABF47A}"/>
              </a:ext>
            </a:extLst>
          </p:cNvPr>
          <p:cNvSpPr/>
          <p:nvPr/>
        </p:nvSpPr>
        <p:spPr>
          <a:xfrm>
            <a:off x="7447359" y="4038148"/>
            <a:ext cx="6537008" cy="1198007"/>
          </a:xfrm>
          <a:prstGeom prst="roundRect">
            <a:avLst>
              <a:gd name="adj" fmla="val 6106"/>
            </a:avLst>
          </a:prstGeom>
          <a:solidFill>
            <a:srgbClr val="FFFFFF"/>
          </a:solidFill>
          <a:ln/>
        </p:spPr>
      </p:sp>
      <p:pic>
        <p:nvPicPr>
          <p:cNvPr id="42" name="Image 7" descr="preencoded.png">
            <a:extLst>
              <a:ext uri="{FF2B5EF4-FFF2-40B4-BE49-F238E27FC236}">
                <a16:creationId xmlns:a16="http://schemas.microsoft.com/office/drawing/2014/main" id="{612ABB87-2CB7-82D2-5EA8-B48C04E4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59" y="4022908"/>
            <a:ext cx="6537008" cy="60960"/>
          </a:xfrm>
          <a:prstGeom prst="rect">
            <a:avLst/>
          </a:prstGeom>
        </p:spPr>
      </p:pic>
      <p:pic>
        <p:nvPicPr>
          <p:cNvPr id="43" name="Image 8" descr="preencoded.png">
            <a:extLst>
              <a:ext uri="{FF2B5EF4-FFF2-40B4-BE49-F238E27FC236}">
                <a16:creationId xmlns:a16="http://schemas.microsoft.com/office/drawing/2014/main" id="{41660110-AC66-7F6D-329D-24438865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504" y="3839790"/>
            <a:ext cx="396716" cy="396716"/>
          </a:xfrm>
          <a:prstGeom prst="rect">
            <a:avLst/>
          </a:prstGeom>
        </p:spPr>
      </p:pic>
      <p:sp>
        <p:nvSpPr>
          <p:cNvPr id="44" name="Text 18">
            <a:extLst>
              <a:ext uri="{FF2B5EF4-FFF2-40B4-BE49-F238E27FC236}">
                <a16:creationId xmlns:a16="http://schemas.microsoft.com/office/drawing/2014/main" id="{0204F3DE-CEB8-99F9-158B-B69793E74C81}"/>
              </a:ext>
            </a:extLst>
          </p:cNvPr>
          <p:cNvSpPr/>
          <p:nvPr/>
        </p:nvSpPr>
        <p:spPr>
          <a:xfrm>
            <a:off x="10636567" y="3938969"/>
            <a:ext cx="158591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dirty="0"/>
          </a:p>
        </p:txBody>
      </p:sp>
      <p:sp>
        <p:nvSpPr>
          <p:cNvPr id="45" name="Text 19">
            <a:extLst>
              <a:ext uri="{FF2B5EF4-FFF2-40B4-BE49-F238E27FC236}">
                <a16:creationId xmlns:a16="http://schemas.microsoft.com/office/drawing/2014/main" id="{19221FB5-4C7C-4BFC-1911-5C3C173E3507}"/>
              </a:ext>
            </a:extLst>
          </p:cNvPr>
          <p:cNvSpPr/>
          <p:nvPr/>
        </p:nvSpPr>
        <p:spPr>
          <a:xfrm>
            <a:off x="7594758" y="4368784"/>
            <a:ext cx="174021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Scaling </a:t>
            </a:r>
            <a:endParaRPr lang="en-US" dirty="0"/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05024A16-506F-F0FB-13E8-D6AABE5D180A}"/>
              </a:ext>
            </a:extLst>
          </p:cNvPr>
          <p:cNvSpPr/>
          <p:nvPr/>
        </p:nvSpPr>
        <p:spPr>
          <a:xfrm>
            <a:off x="7594758" y="4665607"/>
            <a:ext cx="6242209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</a:rPr>
              <a:t>Done on split data ( train </a:t>
            </a: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sym typeface="Wingdings" panose="05000000000000000000" pitchFamily="2" charset="2"/>
              </a:rPr>
              <a:t> transformed the dev and test)</a:t>
            </a:r>
            <a:endParaRPr 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53"/>
    </mc:Choice>
    <mc:Fallback>
      <p:transition spd="slow" advTm="414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094CA7-FF31-B445-87A5-EF168546F758}"/>
              </a:ext>
            </a:extLst>
          </p:cNvPr>
          <p:cNvSpPr/>
          <p:nvPr/>
        </p:nvSpPr>
        <p:spPr>
          <a:xfrm>
            <a:off x="0" y="0"/>
            <a:ext cx="14630400" cy="1423686"/>
          </a:xfrm>
          <a:prstGeom prst="rect">
            <a:avLst/>
          </a:prstGeom>
          <a:solidFill>
            <a:srgbClr val="020A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4000" dirty="0">
                <a:solidFill>
                  <a:schemeClr val="bg1"/>
                </a:solidFill>
              </a:rPr>
              <a:t>	Action Done To Minimize Data Leakage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A6BD7-290E-6667-CD83-0466B4C78A7C}"/>
              </a:ext>
            </a:extLst>
          </p:cNvPr>
          <p:cNvSpPr txBox="1"/>
          <p:nvPr/>
        </p:nvSpPr>
        <p:spPr>
          <a:xfrm>
            <a:off x="897038" y="1791362"/>
            <a:ext cx="732677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Avoid enriching data based on aggregated features on the whole data set.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 Data Splitting (</a:t>
            </a:r>
            <a:r>
              <a:rPr lang="en-US" sz="2000" b="1" dirty="0">
                <a:solidFill>
                  <a:srgbClr val="7030A0"/>
                </a:solidFill>
              </a:rPr>
              <a:t>Before</a:t>
            </a:r>
            <a:r>
              <a:rPr lang="en-US" b="1" dirty="0"/>
              <a:t> Scaling &amp; Imbalance Handling)</a:t>
            </a:r>
          </a:p>
          <a:p>
            <a:pPr lvl="1"/>
            <a:r>
              <a:rPr lang="en-US" sz="1400" dirty="0"/>
              <a:t>• Scale Fit preprocessing only on training data.</a:t>
            </a:r>
          </a:p>
          <a:p>
            <a:pPr lvl="1"/>
            <a:r>
              <a:rPr lang="en-US" sz="1400" dirty="0"/>
              <a:t>• Prevents Dev/Test information from influencing the model.</a:t>
            </a:r>
          </a:p>
          <a:p>
            <a:pPr lvl="1"/>
            <a:r>
              <a:rPr lang="en-US" sz="1400" dirty="0"/>
              <a:t>• Ensures realistic generalization — no “future data knowledge</a:t>
            </a:r>
            <a:r>
              <a:rPr lang="en-US" sz="1600" dirty="0"/>
              <a:t>.”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Separate Validation (Dev) Phase Before Testing</a:t>
            </a:r>
          </a:p>
          <a:p>
            <a:pPr lvl="1"/>
            <a:r>
              <a:rPr lang="en-US" sz="1600" dirty="0"/>
              <a:t>• Model training, feature selection, and tuning done on Train + Dev.</a:t>
            </a:r>
          </a:p>
          <a:p>
            <a:pPr lvl="1"/>
            <a:r>
              <a:rPr lang="en-US" sz="1600" dirty="0"/>
              <a:t>• Test set untouched until final evaluation.</a:t>
            </a:r>
          </a:p>
          <a:p>
            <a:pPr lvl="1"/>
            <a:r>
              <a:rPr lang="en-US" sz="1600" dirty="0"/>
              <a:t>• Maintains unbiased real-world performance estimate and avoids indirect leakage.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Final Retraining on Combined Train + Dev (Before Test)</a:t>
            </a:r>
          </a:p>
          <a:p>
            <a:pPr lvl="1"/>
            <a:r>
              <a:rPr lang="en-US" sz="1600" dirty="0"/>
              <a:t>• Retrain best model on merged </a:t>
            </a:r>
            <a:r>
              <a:rPr lang="en-US" sz="1600" dirty="0" err="1"/>
              <a:t>Train+Dev</a:t>
            </a:r>
            <a:r>
              <a:rPr lang="en-US" sz="1600" dirty="0"/>
              <a:t> to maximize learning.</a:t>
            </a:r>
          </a:p>
          <a:p>
            <a:pPr lvl="1"/>
            <a:r>
              <a:rPr lang="en-US" sz="1600" dirty="0"/>
              <a:t>• Test set used once at the end for final confirmation.</a:t>
            </a:r>
          </a:p>
          <a:p>
            <a:pPr lvl="1"/>
            <a:r>
              <a:rPr lang="en-US" sz="1600" dirty="0"/>
              <a:t>• Provides clean, fair, and reliable evaluation.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CF27A8-E144-1060-CDC0-55D43C99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12" y="5220181"/>
            <a:ext cx="5753430" cy="2048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893FD-C9FF-C19B-4E3E-C5D716C4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2565" y="1913406"/>
            <a:ext cx="4037275" cy="28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"/>
    </mc:Choice>
    <mc:Fallback>
      <p:transition spd="slow" advTm="70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2583</TotalTime>
  <Words>786</Words>
  <Application>Microsoft Office PowerPoint</Application>
  <PresentationFormat>Custom</PresentationFormat>
  <Paragraphs>139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Barlow Bold</vt:lpstr>
      <vt:lpstr>Montserrat</vt:lpstr>
      <vt:lpstr>Spline Sans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Tanya Shogan</dc:creator>
  <cp:lastModifiedBy>Tanya Shogan</cp:lastModifiedBy>
  <cp:revision>10</cp:revision>
  <dcterms:created xsi:type="dcterms:W3CDTF">2025-11-10T21:23:51Z</dcterms:created>
  <dcterms:modified xsi:type="dcterms:W3CDTF">2025-11-12T19:05:49Z</dcterms:modified>
</cp:coreProperties>
</file>